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6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27784" y="2060848"/>
            <a:ext cx="398295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по теме </a:t>
            </a:r>
          </a:p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«Аммиак»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5589240"/>
            <a:ext cx="57606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Пантелеева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Марина Николаевна,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химии  МБОУ СОШ с. Красное 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79512" y="302359"/>
            <a:ext cx="8964488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№1.</a:t>
            </a:r>
            <a:endParaRPr kumimoji="0" lang="en-US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Используя материал учебника на стр.90, выполните задание.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Запишите формулу молекулы аммиака: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</a:t>
            </a:r>
            <a:r>
              <a:rPr lang="ru-RU" sz="2000" b="1" baseline="-30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Изобразите схему строения молекулы аммиака: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Соберите объемную модель молекулы  аммиака: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4) 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тветьте на вопросы: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Какой тип химических связей в молекуле аммиака?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ковалентная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полярная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Чему равна степень окисления азота в молекуле аммиака? ___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-3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______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Какова форма молекулы аммиака в пространстве?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равильная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треугольная пирамида с атомом азота в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вершине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Почему молекула аммиака представляет собой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диполь?_</a:t>
            </a: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общие электронные пары смещены к более электроотрицательному атому азота, он заряжен отрицательно, а атомы водорода - положительно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3728" y="-99392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Проверь  себя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F:\pic20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628800"/>
            <a:ext cx="1440160" cy="1150716"/>
          </a:xfrm>
          <a:prstGeom prst="rect">
            <a:avLst/>
          </a:prstGeom>
          <a:noFill/>
        </p:spPr>
      </p:pic>
      <p:pic>
        <p:nvPicPr>
          <p:cNvPr id="22531" name="Picture 3" descr="F:\inde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140968"/>
            <a:ext cx="1440160" cy="11384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332656"/>
            <a:ext cx="24426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Проверь  себя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8" y="2636912"/>
          <a:ext cx="8532440" cy="3575304"/>
        </p:xfrm>
        <a:graphic>
          <a:graphicData uri="http://schemas.openxmlformats.org/drawingml/2006/table">
            <a:tbl>
              <a:tblPr/>
              <a:tblGrid>
                <a:gridCol w="4370362"/>
                <a:gridCol w="4162078"/>
              </a:tblGrid>
              <a:tr h="42062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Физические свойства аммиака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Агрегатное состояние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Газ</a:t>
                      </a:r>
                      <a:endParaRPr lang="ru-RU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Цвет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Без цвета</a:t>
                      </a:r>
                      <a:endParaRPr lang="ru-RU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Запах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Резкий запах</a:t>
                      </a:r>
                      <a:endParaRPr lang="ru-RU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Растворимость в воде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Очень хорошо растворим в воде</a:t>
                      </a:r>
                      <a:endParaRPr lang="ru-RU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Плотность (относительно воздуха)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Легче воздуха</a:t>
                      </a:r>
                      <a:endParaRPr lang="ru-RU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Название10% -го водного раствора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Нашатырный спирт</a:t>
                      </a:r>
                      <a:endParaRPr lang="ru-RU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Название 25%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-го 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водного раствора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Аммиачная вода</a:t>
                      </a:r>
                      <a:endParaRPr lang="ru-RU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Calibri"/>
                          <a:cs typeface="Times New Roman"/>
                        </a:rPr>
                        <a:t>Сжижаемость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Легко сжижается</a:t>
                      </a:r>
                      <a:endParaRPr lang="ru-RU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Биологическое действие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Ядовит</a:t>
                      </a:r>
                      <a:endParaRPr lang="ru-RU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67544" y="980728"/>
            <a:ext cx="842493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№2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95536" y="1412776"/>
            <a:ext cx="849694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Используя ранее полученные знания, заполните таблицу. При необходимости скорректируйте и дополните свои знания, используя материал учебника на стр.90.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268760"/>
            <a:ext cx="84249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Исследовать водный раствор аммиака индикатором.                                                                                  2.Сделать вывод о характере вещества.                                                                                                             3. Подтвердить вывод химическим экспериментом  (провести реакцию с кислотой или щёлочью, в зависимости от характера вещества).                                                                                                     4.Проанализировать вещество с точки зрения окислительно-восстановительных свойств.                                                                                                                                                       5. Сравнить полученный результат с материалом учебника.                                                                                                                                                                    6. Зафиксировать полученные результаты в уравнениях реакций. 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664" y="188640"/>
            <a:ext cx="61926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 исследования химических свойств аммиака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04664"/>
            <a:ext cx="896448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№3</a:t>
            </a:r>
            <a:r>
              <a:rPr lang="ru-RU" sz="2000" dirty="0" smtClean="0"/>
              <a:t> </a:t>
            </a:r>
            <a:endParaRPr lang="en-US" sz="2000" dirty="0" smtClean="0"/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Используя материал учебника на стр.90 -91, выполните задание.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Ответьте на вопросы: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 называется соединение, образующееся при растворении аммиака 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воде?_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гидрат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аммиака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гидроксид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аммония)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Каким электролитом является данное соединение?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слабым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какие ионы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диссоциирует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данное соединение?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катион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аммония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ru-RU" sz="2000" b="1" baseline="-25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b="1" baseline="30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000" b="1" baseline="-25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гидроксид-анион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sz="2000" b="1" baseline="30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образуются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гидроксид-ионы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ОН</a:t>
            </a:r>
            <a:r>
              <a:rPr kumimoji="0" lang="ru-RU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в водном растворе аммиака?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путём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отсоединения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атома водорода от молекулы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воды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 называется механизм образования катиона аммония?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донорно-акцепторный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 называют в этом случае атом азота? катион водорода?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донор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акцептор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Изобразите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схему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процесса образования катиона аммония: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31840" y="0"/>
            <a:ext cx="24426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Проверь  себя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5157192"/>
            <a:ext cx="380504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1988840"/>
          <a:ext cx="8496944" cy="3364992"/>
        </p:xfrm>
        <a:graphic>
          <a:graphicData uri="http://schemas.openxmlformats.org/drawingml/2006/table">
            <a:tbl>
              <a:tblPr/>
              <a:tblGrid>
                <a:gridCol w="2049037"/>
                <a:gridCol w="6447907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Вещество</a:t>
                      </a:r>
                      <a:r>
                        <a:rPr lang="en-US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NH</a:t>
                      </a:r>
                      <a:r>
                        <a:rPr lang="ru-RU" sz="2400" b="1" baseline="-25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Уравнения реакций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 </a:t>
                      </a: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вода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NH</a:t>
                      </a:r>
                      <a:r>
                        <a:rPr lang="en-US" sz="2400" b="1" kern="1200" baseline="-25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+ H</a:t>
                      </a:r>
                      <a:r>
                        <a:rPr lang="en-US" sz="2400" b="1" kern="1200" baseline="-25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     NH</a:t>
                      </a:r>
                      <a:r>
                        <a:rPr lang="en-US" sz="2400" b="1" kern="1200" baseline="-25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∙ H</a:t>
                      </a:r>
                      <a:r>
                        <a:rPr lang="en-US" sz="2400" b="1" kern="1200" baseline="-25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      NH</a:t>
                      </a:r>
                      <a:r>
                        <a:rPr lang="en-US" sz="2400" b="1" kern="1200" baseline="-25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OH</a:t>
                      </a:r>
                      <a:endParaRPr lang="ru-RU" sz="24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кислота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NH</a:t>
                      </a:r>
                      <a:r>
                        <a:rPr lang="en-US" sz="2400" b="1" kern="1200" baseline="-25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+ </a:t>
                      </a:r>
                      <a:r>
                        <a:rPr lang="en-US" sz="2400" b="1" kern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HCl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= NH</a:t>
                      </a:r>
                      <a:r>
                        <a:rPr lang="en-US" sz="2400" b="1" kern="1200" baseline="-25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Cl</a:t>
                      </a:r>
                      <a:endParaRPr lang="ru-RU" sz="24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Восстановительные свойства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r>
                        <a:rPr lang="ru-RU" sz="2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4N</a:t>
                      </a:r>
                      <a:r>
                        <a:rPr lang="en-US" sz="2400" b="1" kern="1200" baseline="30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-3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H</a:t>
                      </a:r>
                      <a:r>
                        <a:rPr lang="en-US" sz="2400" b="1" kern="1200" baseline="-25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+ 3O</a:t>
                      </a:r>
                      <a:r>
                        <a:rPr lang="en-US" sz="2400" b="1" kern="1200" baseline="-25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en-US" sz="2400" b="1" kern="1200" baseline="30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= 2N</a:t>
                      </a:r>
                      <a:r>
                        <a:rPr lang="en-US" sz="2400" b="1" kern="1200" baseline="-25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kern="1200" baseline="30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 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+ 6H</a:t>
                      </a:r>
                      <a:r>
                        <a:rPr lang="en-US" sz="2400" b="1" kern="1200" baseline="-25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</a:t>
                      </a:r>
                      <a:r>
                        <a:rPr lang="en-US" sz="2400" b="1" kern="1200" baseline="30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-2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24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r>
                        <a:rPr lang="ru-RU" sz="2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4N</a:t>
                      </a:r>
                      <a:r>
                        <a:rPr lang="en-US" sz="2400" b="1" kern="1200" baseline="30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-3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H</a:t>
                      </a:r>
                      <a:r>
                        <a:rPr lang="en-US" sz="2400" b="1" kern="1200" baseline="-25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+  5O</a:t>
                      </a:r>
                      <a:r>
                        <a:rPr lang="en-US" sz="2400" b="1" kern="1200" baseline="-25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en-US" sz="2400" b="1" kern="1200" baseline="30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=  4N</a:t>
                      </a:r>
                      <a:r>
                        <a:rPr lang="en-US" sz="2400" b="1" kern="1200" baseline="30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+2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</a:t>
                      </a:r>
                      <a:r>
                        <a:rPr lang="en-US" sz="2400" b="1" kern="1200" baseline="30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-2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+ 6H</a:t>
                      </a:r>
                      <a:r>
                        <a:rPr lang="en-US" sz="2400" b="1" kern="1200" baseline="-25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O</a:t>
                      </a:r>
                      <a:r>
                        <a:rPr lang="en-US" sz="2400" b="1" kern="1200" baseline="30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-2</a:t>
                      </a:r>
                      <a:endParaRPr lang="ru-RU" sz="24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r>
                        <a:rPr lang="ru-RU" sz="2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  <a:r>
                        <a:rPr lang="en-US" sz="2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3Cu</a:t>
                      </a:r>
                      <a:r>
                        <a:rPr lang="en-US" sz="2400" b="1" kern="1200" baseline="30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-2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 + 2N</a:t>
                      </a:r>
                      <a:r>
                        <a:rPr lang="en-US" sz="2400" b="1" kern="1200" baseline="30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-3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H</a:t>
                      </a:r>
                      <a:r>
                        <a:rPr lang="en-US" sz="2400" b="1" kern="1200" baseline="-25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=  N</a:t>
                      </a:r>
                      <a:r>
                        <a:rPr lang="en-US" sz="2400" b="1" kern="1200" baseline="-25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kern="1200" baseline="30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 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+3Cu</a:t>
                      </a:r>
                      <a:r>
                        <a:rPr lang="en-US" sz="2400" b="1" kern="1200" baseline="30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+ 3H</a:t>
                      </a:r>
                      <a:r>
                        <a:rPr lang="en-US" sz="2400" b="1" kern="1200" baseline="-25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en-US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 </a:t>
                      </a:r>
                      <a:endParaRPr lang="ru-RU" sz="2400" b="1" kern="120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39552" y="980728"/>
            <a:ext cx="784887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№4.</a:t>
            </a:r>
            <a:r>
              <a:rPr lang="ru-RU" sz="2000" dirty="0" smtClean="0"/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Запишите уравнения реакций: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332656"/>
            <a:ext cx="24426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Проверь  себя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995936" y="2996952"/>
            <a:ext cx="216024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3995936" y="3068960"/>
            <a:ext cx="216024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796136" y="2996952"/>
            <a:ext cx="216024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5796136" y="3068960"/>
            <a:ext cx="216024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860032" y="4005064"/>
            <a:ext cx="1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k</a:t>
            </a: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332656"/>
            <a:ext cx="24426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Проверь  себя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39552" y="949950"/>
            <a:ext cx="799288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№5.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Используя инструкцию на стр. 90, проведите лабораторный опыт "Получение и собирание аммиака".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Ознакомьтесь с промышленным способом получения аммиака, используя материал на информационных листах.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Составьте уравнения реакций получения аммиака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в лаборатории: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__</a:t>
            </a:r>
            <a:r>
              <a:rPr lang="pt-BR" sz="2400" dirty="0" smtClean="0"/>
              <a:t> </a:t>
            </a:r>
            <a:r>
              <a:rPr lang="pt-BR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2NH</a:t>
            </a:r>
            <a:r>
              <a:rPr lang="pt-BR" sz="2400" b="1" baseline="-25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pt-BR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Cl + Ca(OH)</a:t>
            </a:r>
            <a:r>
              <a:rPr lang="pt-BR" sz="2400" b="1" baseline="-25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pt-BR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pt-BR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CaCl</a:t>
            </a:r>
            <a:r>
              <a:rPr lang="pt-BR" sz="2400" b="1" baseline="-25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pt-BR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+ 2NH</a:t>
            </a:r>
            <a:r>
              <a:rPr lang="pt-BR" sz="2400" b="1" baseline="-25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pt-BR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↑ + 2H</a:t>
            </a:r>
            <a:r>
              <a:rPr lang="pt-BR" sz="2400" b="1" baseline="-25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pt-BR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в промышленности  (зафиксируйте факт обратимости реакции и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условия, необходимые для её протекания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="1" baseline="-25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+ 3H</a:t>
            </a:r>
            <a:r>
              <a:rPr lang="en-US" sz="2400" b="1" baseline="-25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⇄ 2NH</a:t>
            </a:r>
            <a:r>
              <a:rPr lang="en-US" sz="2400" b="1" baseline="-25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+Q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5589240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t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 k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p</a:t>
            </a: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755576" y="1444134"/>
            <a:ext cx="770485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№6.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стр. 91 ознакомьтесь с пунктом "Применение аммиака", сделайте краткую запись.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Области применения аммиака: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производства азотной кислоты;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для производства минеральных удобрений;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в медицине и быту (нашатырный спирт);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4) в холодильных установках;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5) для производства взрывчатых веществ.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19872" y="764704"/>
            <a:ext cx="24426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Проверь  себя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1700808"/>
            <a:ext cx="914501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Почему раствор аммиака хранят в закрытой пробирке?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Какую реакцию среды показали индикаторы?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Какой вывод о свойствах вещества можно сделать?  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Каков механизм образования иона аммония?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Какими свойствами  кроме основных обладает аммиак?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Как объяснить наличие восстановительных свойств у аммиака?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9701" name="Picture 5" descr="https://sch1095sv.mskobr.ru/images/cms/data/67adc086fa6f8b98d6007af1f1bb7cd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16632"/>
            <a:ext cx="3973025" cy="16454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1259632" y="1340768"/>
            <a:ext cx="140364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б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2) а 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3) б 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4) а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5) а 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6) а 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7) б 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8) в 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9) в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692696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Ответы: 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6016" y="692696"/>
            <a:ext cx="32403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Критерии оценивания: 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067944" y="2132856"/>
          <a:ext cx="4424888" cy="3364992"/>
        </p:xfrm>
        <a:graphic>
          <a:graphicData uri="http://schemas.openxmlformats.org/drawingml/2006/table">
            <a:tbl>
              <a:tblPr/>
              <a:tblGrid>
                <a:gridCol w="2656953"/>
                <a:gridCol w="1767935"/>
              </a:tblGrid>
              <a:tr h="1473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правильных ответов</a:t>
                      </a:r>
                      <a:endParaRPr lang="ru-RU" sz="32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3200" b="1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32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3200" b="1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6-8</a:t>
                      </a:r>
                      <a:endParaRPr lang="ru-RU" sz="32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32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4-5</a:t>
                      </a:r>
                      <a:endParaRPr lang="ru-RU" sz="32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32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51520" y="1556792"/>
            <a:ext cx="849694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...Современные модернисты создают свои шедевры, не отходя от холста. Потому что, зачем трудиться, если всё равно никто ничего не поймёт… Можно даже перерисовать из школьного учебника схему получения аммиачной кислоты и выставить под названием «Зимний пейзаж»…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39952" y="551723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В.А.Солоухин </a:t>
            </a:r>
          </a:p>
          <a:p>
            <a:pPr algn="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"Продолжение времени" 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548680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Найди ошибку…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7" name="Picture 3" descr="https://upload.wikimedia.org/wikipedia/commons/thumb/2/24/Gtk-dialog-question.svg/768px-Gtk-dialog-question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0"/>
            <a:ext cx="1584176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60032" y="908720"/>
            <a:ext cx="403244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«Изучение химии имеет двоякую цель: одна – усовершенствование естественных наук, другая – умножение жизненных благ».</a:t>
            </a:r>
          </a:p>
          <a:p>
            <a:endParaRPr lang="ru-RU" sz="36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М.В.Ломоносов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Ломоносов, Михаил Васильевич — Википед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4195666" cy="56191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204864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692696"/>
            <a:ext cx="4320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 задание в тетради…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AutoShape 3" descr="Домашнее задание – Бесплатные иконки: образова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2" name="Picture 4" descr="F:\209705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60648"/>
            <a:ext cx="2304256" cy="2304256"/>
          </a:xfrm>
          <a:prstGeom prst="rect">
            <a:avLst/>
          </a:prstGeom>
          <a:noFill/>
        </p:spPr>
      </p:pic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251520" y="2780928"/>
            <a:ext cx="871296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При образовании аммиака согласно уравнению реакции : 3H</a:t>
            </a:r>
            <a:r>
              <a:rPr kumimoji="0" lang="ru-RU" sz="3200" b="0" i="0" u="none" strike="noStrike" cap="none" normalizeH="0" baseline="-30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+ N</a:t>
            </a:r>
            <a:r>
              <a:rPr kumimoji="0" lang="ru-RU" sz="3200" b="0" i="0" u="none" strike="noStrike" cap="none" normalizeH="0" baseline="-30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2NH</a:t>
            </a:r>
            <a:r>
              <a:rPr kumimoji="0" lang="ru-RU" sz="3200" b="0" i="0" u="none" strike="noStrike" cap="none" normalizeH="0" baseline="-30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+ 92 кДж, выделилось 230 кДж теплоты. При этом объём (н.у.) вступившего в реакцию водорода составил ... литров. Ответ запишите с точностью до целых.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निर्जल तरल अमोनिया Nh3 कीमत - Buy तरल अमोनिया Nh3 की कीमत,तरल अमोनिया  कीमत,तरल अमोनिया Nh3 Product on Alibaba.c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620688"/>
            <a:ext cx="5904656" cy="590465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259632" y="548680"/>
            <a:ext cx="69847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урока: «Аммиак»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285728"/>
            <a:ext cx="435771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"Недостаточно только получить знания, надо найти им приложение"</a:t>
            </a:r>
            <a:endParaRPr lang="ru-RU" sz="4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0166" y="5214950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Иоганн Гёте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tvojadysha.ru/wp-content/uploads/%D0%93%D0%B5%D1%82%D0%B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857232"/>
            <a:ext cx="3216701" cy="41624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827584" y="1680484"/>
            <a:ext cx="4968552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знаю...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могу...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затрудняюсь...</a:t>
            </a:r>
            <a:endParaRPr kumimoji="0" lang="ru-RU" sz="480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7824" y="332656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7" name="Picture 5" descr="https://i.ibb.co/7vpD1T2/fd83ef14c8c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484784"/>
            <a:ext cx="1850203" cy="1289591"/>
          </a:xfrm>
          <a:prstGeom prst="rect">
            <a:avLst/>
          </a:prstGeom>
          <a:noFill/>
        </p:spPr>
      </p:pic>
      <p:sp>
        <p:nvSpPr>
          <p:cNvPr id="33799" name="AutoShape 7" descr="https://coolsen.ru/wp-content/uploads/2021/10/059-20211031_20084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800" name="Picture 8" descr="F:\059-20211031_2008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068960"/>
            <a:ext cx="1440160" cy="1440160"/>
          </a:xfrm>
          <a:prstGeom prst="rect">
            <a:avLst/>
          </a:prstGeom>
          <a:noFill/>
        </p:spPr>
      </p:pic>
      <p:pic>
        <p:nvPicPr>
          <p:cNvPr id="33802" name="Picture 10" descr="https://vignette.wikia.nocookie.net/fantendo/images/2/29/Thinking.png/revision/latest?cb=201607122359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4869160"/>
            <a:ext cx="1512168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cs624216.vk.me/v624216163/592d4/izxCUShaq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1" y="500042"/>
            <a:ext cx="9142479" cy="550072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000232" y="1428736"/>
            <a:ext cx="478634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работу</a:t>
            </a:r>
          </a:p>
          <a:p>
            <a:pPr algn="ctr"/>
            <a:r>
              <a:rPr lang="ru-RU" sz="48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уроке!</a:t>
            </a:r>
          </a:p>
          <a:p>
            <a:pPr algn="ctr"/>
            <a:r>
              <a:rPr lang="ru-RU" sz="48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Желаю удачи!</a:t>
            </a:r>
            <a:endParaRPr lang="ru-RU" sz="4800" dirty="0">
              <a:solidFill>
                <a:schemeClr val="tx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Техническая учеба сотрудников учреждения | КГКУ «Центр социальной поддержки  населения по Николаевскому району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34729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знак, вопрос значок в Small &amp; Flat Ic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581128"/>
            <a:ext cx="2143125" cy="2143125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755576" y="116632"/>
            <a:ext cx="7056784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Задача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Характерный запах, свойственный некоторым органическим удобрениям, обусловлен тем, что они выделяют соединение азота, относительная плотность которого  по водороду равна 8,5. Определите  его  формулу, зная, что  кроме азота в составе молекулы есть атомы водорода.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980728"/>
            <a:ext cx="1707519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Дано: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3200" baseline="-25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3200" baseline="-50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8,5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3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Найти:</a:t>
            </a:r>
            <a:endParaRPr lang="en-US" sz="32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3200" baseline="-25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3200" baseline="-25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=?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44008" y="1124744"/>
            <a:ext cx="18239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Решение: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332656"/>
            <a:ext cx="23042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95536" y="2924944"/>
            <a:ext cx="1707519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123728" y="1340768"/>
            <a:ext cx="0" cy="3816424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339752" y="1844824"/>
            <a:ext cx="666023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</a:t>
            </a:r>
            <a:r>
              <a:rPr kumimoji="0" lang="en-US" sz="2800" b="0" i="0" u="none" strike="noStrike" cap="none" normalizeH="0" baseline="-30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Mr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в-ва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/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Mr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Mr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в-ва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=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</a:t>
            </a:r>
            <a:r>
              <a:rPr kumimoji="0" lang="en-US" sz="2800" b="0" i="0" u="none" strike="noStrike" cap="none" normalizeH="0" baseline="-30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*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Mr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Mr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 = 2,   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Mr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в-ва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= 8,5 * 2 = 17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 как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Ar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= 14, то 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Mr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в-ва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-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Ar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=3, значит в состав молекулы  могли входить только 3 атома водорода. Это вещество  -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(аммиак).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</a:t>
            </a:r>
            <a:r>
              <a:rPr lang="ru-RU" sz="2800" baseline="-30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(аммиак).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908720"/>
          <a:ext cx="8856984" cy="5398008"/>
        </p:xfrm>
        <a:graphic>
          <a:graphicData uri="http://schemas.openxmlformats.org/drawingml/2006/table">
            <a:tbl>
              <a:tblPr/>
              <a:tblGrid>
                <a:gridCol w="2213946"/>
                <a:gridCol w="2213946"/>
                <a:gridCol w="2214546"/>
                <a:gridCol w="2214546"/>
              </a:tblGrid>
              <a:tr h="1593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Название вещества</a:t>
                      </a:r>
                      <a:endParaRPr lang="ru-RU" sz="2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Химическая формула</a:t>
                      </a:r>
                      <a:endParaRPr lang="ru-RU" sz="2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Класс веществ</a:t>
                      </a:r>
                      <a:endParaRPr lang="ru-RU" sz="2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Среда водного раствора</a:t>
                      </a:r>
                      <a:endParaRPr lang="ru-RU" sz="2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0070C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r>
                        <a:rPr lang="ru-RU" sz="2800" b="1" baseline="-2500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en-US" sz="2800" b="1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SO</a:t>
                      </a:r>
                      <a:r>
                        <a:rPr lang="en-US" sz="2800" b="1" baseline="-2500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2800">
                        <a:solidFill>
                          <a:srgbClr val="0070C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Хлорид натрия</a:t>
                      </a:r>
                      <a:endParaRPr lang="ru-RU" sz="2800" dirty="0">
                        <a:solidFill>
                          <a:srgbClr val="0070C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0070C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0070C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</a:t>
                      </a:r>
                      <a:r>
                        <a:rPr lang="en-US" sz="2800" b="1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</a:t>
                      </a:r>
                      <a:endParaRPr lang="ru-RU" sz="2800" dirty="0">
                        <a:solidFill>
                          <a:srgbClr val="0070C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Карбонат калия</a:t>
                      </a:r>
                      <a:endParaRPr lang="ru-RU" sz="2800" dirty="0">
                        <a:solidFill>
                          <a:srgbClr val="0070C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0070C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0070C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HNO</a:t>
                      </a:r>
                      <a:r>
                        <a:rPr lang="en-US" sz="2800" b="1" baseline="-250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dirty="0">
                        <a:solidFill>
                          <a:srgbClr val="0070C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Аммиак</a:t>
                      </a:r>
                      <a:endParaRPr lang="ru-RU" sz="2800">
                        <a:solidFill>
                          <a:srgbClr val="0070C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0070C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475656" y="188640"/>
            <a:ext cx="61926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Заполните пустые ячейки таблицы: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निर्जल तरल अमोनिया Nh3 कीमत - Buy तरल अमोनिया Nh3 की कीमत,तरल अमोनिया  कीमत,तरल अमोनिया Nh3 Product on Alibaba.c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620688"/>
            <a:ext cx="5904656" cy="590465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259632" y="548680"/>
            <a:ext cx="69847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урока: «Аммиак»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8204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урока: 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изучить свойства аммиака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AutoShape 2" descr="Водный раствор Аммиака 10%, 100мл.,2шт. — купить в интернет-магазине OZON с  быстрой доставко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Водный раствор Аммиака 10%, 100мл.,2шт. — купить в интернет-магазине OZON с  быстрой доставко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5" name="Picture 5" descr="F:\61503976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268760"/>
            <a:ext cx="3816424" cy="50885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1880" y="836712"/>
            <a:ext cx="20162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259632" y="1844824"/>
            <a:ext cx="705678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Формула аммиака, особенности строения молекулы аммиака.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Физические свойства аммиака.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Химические свойства аммиака.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Получение аммиака.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Применение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аммиака.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1105</Words>
  <Application>Microsoft Office PowerPoint</Application>
  <PresentationFormat>Экран (4:3)</PresentationFormat>
  <Paragraphs>177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Алина</dc:creator>
  <cp:lastModifiedBy>Алина</cp:lastModifiedBy>
  <cp:revision>50</cp:revision>
  <dcterms:created xsi:type="dcterms:W3CDTF">2022-11-20T14:06:20Z</dcterms:created>
  <dcterms:modified xsi:type="dcterms:W3CDTF">2025-04-29T18:46:10Z</dcterms:modified>
</cp:coreProperties>
</file>